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993219362" r:id="rId2"/>
    <p:sldId id="264" r:id="rId3"/>
    <p:sldId id="259" r:id="rId4"/>
    <p:sldId id="1993219176" r:id="rId5"/>
    <p:sldId id="1993219359" r:id="rId6"/>
    <p:sldId id="1993219360" r:id="rId7"/>
    <p:sldId id="1993219363" r:id="rId8"/>
    <p:sldId id="352" r:id="rId9"/>
  </p:sldIdLst>
  <p:sldSz cx="12192000" cy="6858000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D7C"/>
    <a:srgbClr val="355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0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เปรียบเทียบ</a:t>
            </a:r>
            <a:r>
              <a:rPr lang="th-TH" sz="2000" b="1" baseline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000" b="1" i="0" u="none" strike="noStrike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การ </a:t>
            </a:r>
            <a:r>
              <a:rPr lang="en-US" sz="2000" b="1" i="0" u="none" strike="noStrike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Authen HI CI </a:t>
            </a:r>
            <a:r>
              <a:rPr lang="th-TH" sz="2000" b="1" i="0" u="none" strike="noStrike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และการจ่ายชดเชยเหมาจ่าย 3,000 บาท</a:t>
            </a:r>
            <a:endParaRPr lang="en-US" sz="2000" b="1">
              <a:latin typeface="TH Sarabun New" panose="020B0500040200020003" pitchFamily="34" charset="-34"/>
              <a:cs typeface="TH Sarabun New" panose="020B0500040200020003" pitchFamily="34" charset="-34"/>
            </a:endParaRPr>
          </a:p>
        </c:rich>
      </c:tx>
      <c:layout>
        <c:manualLayout>
          <c:xMode val="edge"/>
          <c:yMode val="edge"/>
          <c:x val="3.8698207703293123E-2"/>
          <c:y val="5.6185835928510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Sheet1!$C$14</c:f>
              <c:strCache>
                <c:ptCount val="1"/>
                <c:pt idx="0">
                  <c:v>ทั้งหมด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Sheet1!$B$15:$B$22</c:f>
              <c:strCache>
                <c:ptCount val="8"/>
                <c:pt idx="0">
                  <c:v>สมุทรสาคร</c:v>
                </c:pt>
                <c:pt idx="1">
                  <c:v>นครปฐม</c:v>
                </c:pt>
                <c:pt idx="2">
                  <c:v>ราชบุรี</c:v>
                </c:pt>
                <c:pt idx="3">
                  <c:v>กาญจนบุรี</c:v>
                </c:pt>
                <c:pt idx="4">
                  <c:v>สุพรรณบุรี</c:v>
                </c:pt>
                <c:pt idx="5">
                  <c:v>สมุทรสงคราม</c:v>
                </c:pt>
                <c:pt idx="6">
                  <c:v>เพชรบุรี</c:v>
                </c:pt>
                <c:pt idx="7">
                  <c:v>ประจวบคีรีขันธ์</c:v>
                </c:pt>
              </c:strCache>
            </c:strRef>
          </c:cat>
          <c:val>
            <c:numRef>
              <c:f>Sheet1!$C$15:$C$22</c:f>
              <c:numCache>
                <c:formatCode>#,##0</c:formatCode>
                <c:ptCount val="8"/>
                <c:pt idx="0">
                  <c:v>12619</c:v>
                </c:pt>
                <c:pt idx="1">
                  <c:v>8563</c:v>
                </c:pt>
                <c:pt idx="2">
                  <c:v>8218</c:v>
                </c:pt>
                <c:pt idx="3">
                  <c:v>3327</c:v>
                </c:pt>
                <c:pt idx="4">
                  <c:v>3153</c:v>
                </c:pt>
                <c:pt idx="5">
                  <c:v>1353</c:v>
                </c:pt>
                <c:pt idx="6" formatCode="General">
                  <c:v>148</c:v>
                </c:pt>
                <c:pt idx="7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1-4655-B0AD-605B5C543237}"/>
            </c:ext>
          </c:extLst>
        </c:ser>
        <c:ser>
          <c:idx val="1"/>
          <c:order val="1"/>
          <c:tx>
            <c:strRef>
              <c:f>Sheet1!$D$14</c:f>
              <c:strCache>
                <c:ptCount val="1"/>
                <c:pt idx="0">
                  <c:v>เหมาจ่าย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Sheet1!$B$15:$B$22</c:f>
              <c:strCache>
                <c:ptCount val="8"/>
                <c:pt idx="0">
                  <c:v>สมุทรสาคร</c:v>
                </c:pt>
                <c:pt idx="1">
                  <c:v>นครปฐม</c:v>
                </c:pt>
                <c:pt idx="2">
                  <c:v>ราชบุรี</c:v>
                </c:pt>
                <c:pt idx="3">
                  <c:v>กาญจนบุรี</c:v>
                </c:pt>
                <c:pt idx="4">
                  <c:v>สุพรรณบุรี</c:v>
                </c:pt>
                <c:pt idx="5">
                  <c:v>สมุทรสงคราม</c:v>
                </c:pt>
                <c:pt idx="6">
                  <c:v>เพชรบุรี</c:v>
                </c:pt>
                <c:pt idx="7">
                  <c:v>ประจวบคีรีขันธ์</c:v>
                </c:pt>
              </c:strCache>
            </c:strRef>
          </c:cat>
          <c:val>
            <c:numRef>
              <c:f>Sheet1!$D$15:$D$22</c:f>
              <c:numCache>
                <c:formatCode>#,##0</c:formatCode>
                <c:ptCount val="8"/>
                <c:pt idx="0">
                  <c:v>2989</c:v>
                </c:pt>
                <c:pt idx="1">
                  <c:v>2918</c:v>
                </c:pt>
                <c:pt idx="2">
                  <c:v>2328</c:v>
                </c:pt>
                <c:pt idx="3" formatCode="General">
                  <c:v>914</c:v>
                </c:pt>
                <c:pt idx="4" formatCode="General">
                  <c:v>848</c:v>
                </c:pt>
                <c:pt idx="5" formatCode="General">
                  <c:v>180</c:v>
                </c:pt>
                <c:pt idx="6" formatCode="General">
                  <c:v>52</c:v>
                </c:pt>
                <c:pt idx="7" formatCode="General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61-4655-B0AD-605B5C543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9998959"/>
        <c:axId val="1120996431"/>
      </c:barChart>
      <c:lineChart>
        <c:grouping val="standard"/>
        <c:varyColors val="0"/>
        <c:ser>
          <c:idx val="2"/>
          <c:order val="2"/>
          <c:tx>
            <c:strRef>
              <c:f>Sheet1!$E$14</c:f>
              <c:strCache>
                <c:ptCount val="1"/>
                <c:pt idx="0">
                  <c:v>ร้อยละ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Sheet1!$B$15:$B$22</c:f>
              <c:strCache>
                <c:ptCount val="8"/>
                <c:pt idx="0">
                  <c:v>สมุทรสาคร</c:v>
                </c:pt>
                <c:pt idx="1">
                  <c:v>นครปฐม</c:v>
                </c:pt>
                <c:pt idx="2">
                  <c:v>ราชบุรี</c:v>
                </c:pt>
                <c:pt idx="3">
                  <c:v>กาญจนบุรี</c:v>
                </c:pt>
                <c:pt idx="4">
                  <c:v>สุพรรณบุรี</c:v>
                </c:pt>
                <c:pt idx="5">
                  <c:v>สมุทรสงคราม</c:v>
                </c:pt>
                <c:pt idx="6">
                  <c:v>เพชรบุรี</c:v>
                </c:pt>
                <c:pt idx="7">
                  <c:v>ประจวบคีรีขันธ์</c:v>
                </c:pt>
              </c:strCache>
            </c:strRef>
          </c:cat>
          <c:val>
            <c:numRef>
              <c:f>Sheet1!$E$15:$E$22</c:f>
              <c:numCache>
                <c:formatCode>General</c:formatCode>
                <c:ptCount val="8"/>
                <c:pt idx="0">
                  <c:v>23.69</c:v>
                </c:pt>
                <c:pt idx="1">
                  <c:v>34.08</c:v>
                </c:pt>
                <c:pt idx="2">
                  <c:v>28.33</c:v>
                </c:pt>
                <c:pt idx="3">
                  <c:v>27.47</c:v>
                </c:pt>
                <c:pt idx="4">
                  <c:v>26.9</c:v>
                </c:pt>
                <c:pt idx="5">
                  <c:v>13.3</c:v>
                </c:pt>
                <c:pt idx="6">
                  <c:v>35.14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61-4655-B0AD-605B5C543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1975151"/>
        <c:axId val="1120993935"/>
      </c:lineChart>
      <c:catAx>
        <c:axId val="109999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996431"/>
        <c:crosses val="autoZero"/>
        <c:auto val="1"/>
        <c:lblAlgn val="ctr"/>
        <c:lblOffset val="100"/>
        <c:noMultiLvlLbl val="0"/>
      </c:catAx>
      <c:valAx>
        <c:axId val="1120996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998959"/>
        <c:crosses val="autoZero"/>
        <c:crossBetween val="between"/>
      </c:valAx>
      <c:valAx>
        <c:axId val="112099393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975151"/>
        <c:crosses val="max"/>
        <c:crossBetween val="between"/>
      </c:valAx>
      <c:catAx>
        <c:axId val="11019751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209939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816328362665932"/>
          <c:y val="0.18619870319959789"/>
          <c:w val="0.1226457823784701"/>
          <c:h val="0.29904827877480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19EA326-CDD7-4F57-A891-934B63F7CF15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9D81C16-BC2F-4E39-B1FC-9180CBFC8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629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99572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99572">
              <a:defRPr/>
            </a:pPr>
            <a:fld id="{8B7B4B24-05EC-475E-8440-31DB8551AEEE}" type="slidenum">
              <a:rPr lang="en-US">
                <a:solidFill>
                  <a:prstClr val="black"/>
                </a:solidFill>
              </a:rPr>
              <a:pPr defTabSz="999572"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7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5622-4E20-44E0-9A76-93B9A8B58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5002F-7458-4753-9CA6-5EB6B965E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67B0-F4C4-49D1-86AC-5F5A8BC6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C228D-4FFE-42B6-A9B7-DF2E82A1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B478A-CAED-445B-9C4F-FE9E29D8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060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3B75-D985-4E22-8143-65B798B4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E7CA8-986E-4B84-90B3-7A6021D2E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A2191-2C3E-4EAA-9BA9-C01E4587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12A13-43D3-4D16-869B-E075218D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4AB1B-D738-4489-A9AF-FEDD0FE7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156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0A2E1C-8816-489B-9BE5-E90FC5838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3761A-E697-4056-9D69-FA68AD824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D3FFE-B8D8-4608-932E-3A464DC5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63843-93DB-4607-9910-9C997EFE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795A3-B591-4D5E-B3A4-12CD7905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37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BF218-DC97-41A7-AAA2-68D6C04C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ACB51-54DA-4CF7-A158-98941014B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D26AE-CEAB-4D99-8D8B-D67FB66C8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980E-8C69-4658-B35F-1EAE6406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996D1-BA4C-496F-ACA1-0A8916BC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660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62BA-2EB7-4818-9B76-FBBD02A30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7901-1789-4427-A02C-E47CF90D5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AACA4-7B37-48FE-A3B8-24B8FC96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F28FF-1CB5-49D5-843E-E2910BBA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A93E-1166-4DCA-8A58-3EDC60AA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106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44F2-49AE-411F-9E9B-CB58BB0C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B5B92-DB9C-4879-B08C-64DF5C70E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57772-45DD-46F1-9724-5F7002B7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7C56F-CCA7-4D39-A758-DCBC887C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7CF72-E8D5-4FAB-AF71-5D06FE8B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3AC29-5D55-40DD-B2E8-197ACA2F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0939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13FF-3487-4ED2-B8C1-3411595A4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C8495-626E-4044-B4E0-20FF6F541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A67E2-2931-4883-8FB7-CA7075E44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0AB1C6-0BC8-437F-979F-BF6A5D4CE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7AA708-7EA7-4842-8013-4CF81DBA5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0B8258-6E50-403E-A822-F7ED4581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F394E-F058-4723-9C75-45D556D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909F4-7E21-4D5F-983E-13666CAA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494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F03B-8A12-4C49-AC45-92B28090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C0A6A-E815-48C1-95ED-61818006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6BF3D-0DB7-41EB-8AFA-149F1DDF7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5B6FB-B0DD-4C2C-B7DD-B7CE21A2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13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247F4-E983-4426-A44E-31C95978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10812F-D679-4F7C-BF82-AC73F99E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250F5-9526-4A4F-B11D-B1CBF157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451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BB43-059C-4D7C-9ED8-A4292884A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91689-C97B-4A50-B3CA-0A7D235BC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9BFEA-6018-467A-A059-BB4288C64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D32AA-E522-4255-A60D-C2CC12EE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CBB76-5DA0-47E9-8DBA-6E2D49B5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1A6D8-232F-4633-AF3B-735BBD5D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617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C0A5-0358-42F2-BAF7-5272FF8A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5157AB-29CB-4E07-85C9-3D33600D8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EAA69-51A0-4A9C-B831-A5EC41988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BEF95-C527-4618-B111-B1291DD7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06B83-74E6-438A-908C-8374065E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D82F4-44D3-4C07-830A-C4A8FFC5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723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F050D-13A5-4A83-9C6E-73D15AAB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C998F-84D5-4AF6-B5A0-C6C1C9F53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6A28C-BAF8-41A3-ACF5-E92F67C61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7A49B-01EA-4D2B-AFE0-279001F1D2A8}" type="datetimeFigureOut">
              <a:rPr lang="th-TH" smtClean="0"/>
              <a:t>20/09/64</a:t>
            </a:fld>
            <a:endParaRPr lang="th-T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0324E-03A3-4930-A664-A716190F2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39DF3-3402-479D-A3A2-370EEBA16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0104-EB8A-42A1-94B5-62E2070E52C0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8322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D9BD70-CB44-454A-8D12-52FF20472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87" y="137400"/>
            <a:ext cx="1419225" cy="704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24595C-6C6A-45C7-9437-905EF6117541}"/>
              </a:ext>
            </a:extLst>
          </p:cNvPr>
          <p:cNvSpPr txBox="1"/>
          <p:nvPr/>
        </p:nvSpPr>
        <p:spPr>
          <a:xfrm>
            <a:off x="1865918" y="2384128"/>
            <a:ext cx="8800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4000" b="1" dirty="0">
                <a:ln w="0"/>
                <a:solidFill>
                  <a:srgbClr val="355EA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สรุปรายงานข้อมูลการจ่ายชดเชยบริการ </a:t>
            </a:r>
            <a:r>
              <a:rPr lang="en-US" sz="4000" b="1" dirty="0">
                <a:ln w="0"/>
                <a:solidFill>
                  <a:srgbClr val="355EA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COVID19</a:t>
            </a:r>
          </a:p>
          <a:p>
            <a:r>
              <a:rPr lang="th-TH" sz="4000" b="1" dirty="0">
                <a:ln w="0"/>
                <a:solidFill>
                  <a:srgbClr val="355EA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หน่วยบริการในพื้นที่ความรับผิดชอบของ สปสช.เขต </a:t>
            </a:r>
            <a:r>
              <a:rPr lang="en-US" sz="4000" b="1" dirty="0">
                <a:ln w="0"/>
                <a:solidFill>
                  <a:srgbClr val="355EA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5 </a:t>
            </a:r>
            <a:r>
              <a:rPr lang="th-TH" sz="4000" b="1" dirty="0">
                <a:ln w="0"/>
                <a:solidFill>
                  <a:srgbClr val="355EA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ราชบุรี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560DB82-1E58-4B97-B37F-79147BBF28DB}"/>
              </a:ext>
            </a:extLst>
          </p:cNvPr>
          <p:cNvSpPr/>
          <p:nvPr/>
        </p:nvSpPr>
        <p:spPr>
          <a:xfrm>
            <a:off x="709087" y="1802296"/>
            <a:ext cx="11114467" cy="3259096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DEC92B-D8A3-41DB-A0FB-60132F3E6797}"/>
              </a:ext>
            </a:extLst>
          </p:cNvPr>
          <p:cNvSpPr txBox="1"/>
          <p:nvPr/>
        </p:nvSpPr>
        <p:spPr>
          <a:xfrm>
            <a:off x="3940936" y="4161084"/>
            <a:ext cx="3889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3200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ตุลาคม 2563 – สิงหาคม 2564)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AF9F42-FFAA-4A5B-9115-99D564FC7DC0}"/>
              </a:ext>
            </a:extLst>
          </p:cNvPr>
          <p:cNvSpPr txBox="1"/>
          <p:nvPr/>
        </p:nvSpPr>
        <p:spPr>
          <a:xfrm>
            <a:off x="1484341" y="5437500"/>
            <a:ext cx="9661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นำเสนอคณะอนุกรรมการหลักประกันสุขภาพระดับเขตพื้นที่ เขต </a:t>
            </a:r>
            <a:r>
              <a:rPr lang="en-US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r>
              <a:rPr lang="th-TH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ราชบุรี </a:t>
            </a:r>
          </a:p>
          <a:p>
            <a:pPr algn="ctr"/>
            <a:r>
              <a:rPr lang="th-TH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 </a:t>
            </a:r>
            <a:r>
              <a:rPr lang="en-US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22 </a:t>
            </a:r>
            <a:r>
              <a:rPr lang="th-TH" b="1" dirty="0">
                <a:solidFill>
                  <a:srgbClr val="355EA9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กันยายน 2564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8F31E3-3F8F-4810-9F57-705FD976B460}"/>
              </a:ext>
            </a:extLst>
          </p:cNvPr>
          <p:cNvSpPr txBox="1"/>
          <p:nvPr/>
        </p:nvSpPr>
        <p:spPr>
          <a:xfrm>
            <a:off x="10049020" y="100299"/>
            <a:ext cx="2062639" cy="76944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วาระที่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3.</a:t>
            </a:r>
            <a:r>
              <a:rPr lang="en-US" sz="44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13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B63769-DD3D-4615-B1C1-DED78B02E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2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DE7E76-7AFE-43FF-9B88-ED33330FE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6725" y="127313"/>
            <a:ext cx="1419225" cy="7048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E03473-3000-410C-9EE9-9D9936B312C7}"/>
              </a:ext>
            </a:extLst>
          </p:cNvPr>
          <p:cNvSpPr/>
          <p:nvPr/>
        </p:nvSpPr>
        <p:spPr>
          <a:xfrm>
            <a:off x="0" y="0"/>
            <a:ext cx="10666725" cy="526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ลิงค์รายงานสถานการณ์ดำเนินงาน </a:t>
            </a:r>
            <a:r>
              <a:rPr lang="en-US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Authen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code </a:t>
            </a:r>
            <a:r>
              <a:rPr lang="th-TH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บริการ </a:t>
            </a:r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 CI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A6CF5A-7903-406E-A3C0-5405386A3AC0}"/>
              </a:ext>
            </a:extLst>
          </p:cNvPr>
          <p:cNvSpPr txBox="1"/>
          <p:nvPr/>
        </p:nvSpPr>
        <p:spPr>
          <a:xfrm>
            <a:off x="862818" y="526354"/>
            <a:ext cx="9156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https://nhso.page.link/cov19hici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4A8A25-4223-4D93-96BB-AB713529C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65" y="973544"/>
            <a:ext cx="11993185" cy="588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0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AAE0A4-1F28-4E87-96AC-6C3F1AF2A186}"/>
              </a:ext>
            </a:extLst>
          </p:cNvPr>
          <p:cNvSpPr txBox="1"/>
          <p:nvPr/>
        </p:nvSpPr>
        <p:spPr>
          <a:xfrm>
            <a:off x="-15348" y="-2651"/>
            <a:ext cx="12207348" cy="648997"/>
          </a:xfrm>
          <a:prstGeom prst="rect">
            <a:avLst/>
          </a:prstGeom>
          <a:solidFill>
            <a:srgbClr val="008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216000" tIns="108000" bIns="10800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4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กรณีบริการแบบ</a:t>
            </a:r>
            <a:r>
              <a:rPr kumimoji="0" lang="en-US" sz="2800" b="1" i="0" u="none" strike="noStrike" kern="14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 </a:t>
            </a:r>
            <a:r>
              <a:rPr kumimoji="0" lang="en-US" altLang="th-TH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Home Isolation </a:t>
            </a:r>
            <a:r>
              <a:rPr kumimoji="0" lang="th-TH" altLang="th-TH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หรือ </a:t>
            </a:r>
            <a:r>
              <a:rPr kumimoji="0" lang="en-US" altLang="th-TH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Community Isolation</a:t>
            </a:r>
            <a:endParaRPr kumimoji="0" lang="th-TH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9823B44-5D68-4ECD-916F-9259FB10B7F0}"/>
              </a:ext>
            </a:extLst>
          </p:cNvPr>
          <p:cNvGrpSpPr/>
          <p:nvPr/>
        </p:nvGrpSpPr>
        <p:grpSpPr>
          <a:xfrm>
            <a:off x="242645" y="3863482"/>
            <a:ext cx="2482893" cy="1301046"/>
            <a:chOff x="4929444" y="2458894"/>
            <a:chExt cx="3082290" cy="974012"/>
          </a:xfrm>
          <a:solidFill>
            <a:srgbClr val="FFE7FF"/>
          </a:solidFill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308A286-BD03-4AE2-A341-6474427FFA9C}"/>
                </a:ext>
              </a:extLst>
            </p:cNvPr>
            <p:cNvSpPr txBox="1"/>
            <p:nvPr/>
          </p:nvSpPr>
          <p:spPr>
            <a:xfrm>
              <a:off x="4929444" y="2672541"/>
              <a:ext cx="3082290" cy="760365"/>
            </a:xfrm>
            <a:prstGeom prst="rect">
              <a:avLst/>
            </a:prstGeom>
            <a:solidFill>
              <a:srgbClr val="0070C0"/>
            </a:solidFill>
            <a:ln w="349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marL="182563" marR="0" lvl="0" indent="-18256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ตรวจ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Lab </a:t>
              </a: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เบิกตามจริงไม่เกิน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   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- </a:t>
              </a:r>
              <a:r>
                <a:rPr lang="en-US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RT-PCR (2 </a:t>
              </a:r>
              <a:r>
                <a:rPr lang="th-TH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ยีน) </a:t>
              </a:r>
              <a:r>
                <a:rPr lang="en-US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1,100 </a:t>
              </a:r>
              <a:r>
                <a:rPr lang="th-TH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บ.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th-TH" sz="1200" b="1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ea typeface="Tahoma" panose="020B0604030504040204" pitchFamily="34" charset="0"/>
                </a:rPr>
                <a:t>    </a:t>
              </a:r>
              <a:r>
                <a:rPr lang="en-US" sz="1200" b="1" kern="0" dirty="0">
                  <a:solidFill>
                    <a:schemeClr val="bg1"/>
                  </a:solidFill>
                  <a:ea typeface="Tahoma" panose="020B0604030504040204" pitchFamily="34" charset="0"/>
                </a:rPr>
                <a:t>- </a:t>
              </a:r>
              <a:r>
                <a:rPr lang="en-US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RT-PCR (3 </a:t>
              </a:r>
              <a:r>
                <a:rPr lang="th-TH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ยีน) </a:t>
              </a:r>
              <a:r>
                <a:rPr lang="en-US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1,300 </a:t>
              </a:r>
              <a:r>
                <a:rPr lang="th-TH" sz="1200" b="1" i="0" u="none" strike="noStrike" dirty="0">
                  <a:solidFill>
                    <a:schemeClr val="bg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บ.</a:t>
              </a:r>
              <a:endPara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endParaRPr>
            </a:p>
            <a:p>
              <a:pPr marL="182563" marR="0" lvl="0" indent="-18256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ค่าอื่นๆในห้อง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Lab 300 </a:t>
              </a: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บาท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/</a:t>
              </a: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ครั้ง</a:t>
              </a:r>
            </a:p>
            <a:p>
              <a:pPr marL="182563" marR="0" lvl="0" indent="-18256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ค่าเก็บ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Swab 100 </a:t>
              </a: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บาท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 /</a:t>
              </a: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ครั้ง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A76744E-AC0E-4B1A-950C-962106AD1E0E}"/>
                </a:ext>
              </a:extLst>
            </p:cNvPr>
            <p:cNvSpPr txBox="1"/>
            <p:nvPr/>
          </p:nvSpPr>
          <p:spPr>
            <a:xfrm>
              <a:off x="5788780" y="2458894"/>
              <a:ext cx="1909455" cy="2959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1.RT-PCR</a:t>
              </a:r>
              <a:endPara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E73CF59-7C1C-46FA-BFFA-7B33222A66AF}"/>
              </a:ext>
            </a:extLst>
          </p:cNvPr>
          <p:cNvGrpSpPr/>
          <p:nvPr/>
        </p:nvGrpSpPr>
        <p:grpSpPr>
          <a:xfrm>
            <a:off x="2845207" y="3863484"/>
            <a:ext cx="2815695" cy="1050186"/>
            <a:chOff x="4460818" y="4073353"/>
            <a:chExt cx="3922375" cy="75570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CF78175-8D3D-4A05-BC42-DB715F020D36}"/>
                </a:ext>
              </a:extLst>
            </p:cNvPr>
            <p:cNvSpPr txBox="1"/>
            <p:nvPr/>
          </p:nvSpPr>
          <p:spPr>
            <a:xfrm>
              <a:off x="4460818" y="4073353"/>
              <a:ext cx="3922375" cy="2214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2.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ค่าดูแลการให้บริการผู้ป่วย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E843824-9E92-4CD2-9006-D2B74F6D8934}"/>
                </a:ext>
              </a:extLst>
            </p:cNvPr>
            <p:cNvSpPr txBox="1"/>
            <p:nvPr/>
          </p:nvSpPr>
          <p:spPr>
            <a:xfrm>
              <a:off x="4485946" y="4297522"/>
              <a:ext cx="3840741" cy="531537"/>
            </a:xfrm>
            <a:prstGeom prst="rect">
              <a:avLst/>
            </a:prstGeom>
            <a:solidFill>
              <a:srgbClr val="0070C0"/>
            </a:solidFill>
            <a:ln w="349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จ่ายแบบเหมาจ่าย ในอัตรา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1,000 บาทต่อวัน (ค่าอาหาร  3 มื้อ ติดตามประเมินอาการ ให้คำปรึกษา)</a:t>
              </a:r>
              <a:endParaRPr kumimoji="0" lang="th-TH" sz="140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14ED87-20DC-43CD-AC90-4CC59D3EF9EB}"/>
              </a:ext>
            </a:extLst>
          </p:cNvPr>
          <p:cNvGrpSpPr/>
          <p:nvPr/>
        </p:nvGrpSpPr>
        <p:grpSpPr>
          <a:xfrm>
            <a:off x="5659789" y="3860254"/>
            <a:ext cx="3040433" cy="1184430"/>
            <a:chOff x="9765541" y="2595682"/>
            <a:chExt cx="3378140" cy="75779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DA9B56-C964-4967-A98A-B7F5D619184E}"/>
                </a:ext>
              </a:extLst>
            </p:cNvPr>
            <p:cNvSpPr txBox="1"/>
            <p:nvPr/>
          </p:nvSpPr>
          <p:spPr>
            <a:xfrm>
              <a:off x="9765541" y="2595682"/>
              <a:ext cx="3346391" cy="236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3.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ค่าอุปกรณ์สำหรับผู้ป่วย</a:t>
              </a:r>
              <a:endPara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4B532E7-EA43-4FB9-83E7-037088BD6EE1}"/>
                </a:ext>
              </a:extLst>
            </p:cNvPr>
            <p:cNvSpPr txBox="1"/>
            <p:nvPr/>
          </p:nvSpPr>
          <p:spPr>
            <a:xfrm>
              <a:off x="9978554" y="2785185"/>
              <a:ext cx="3165127" cy="568291"/>
            </a:xfrm>
            <a:prstGeom prst="rect">
              <a:avLst/>
            </a:prstGeom>
            <a:solidFill>
              <a:srgbClr val="0070C0"/>
            </a:solidFill>
            <a:ln w="349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ปรอทวัดไข้แบบดิจิตอล เครื่องวัด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 Oxygen Sat </a:t>
              </a: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ตามรายการที่ใช้จริง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  ไม่เกินจำนวน 1,100 บาทต่อราย</a:t>
              </a:r>
              <a:endPara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9A45A88-75D2-484F-9AD0-911E16078EF7}"/>
              </a:ext>
            </a:extLst>
          </p:cNvPr>
          <p:cNvGrpSpPr/>
          <p:nvPr/>
        </p:nvGrpSpPr>
        <p:grpSpPr>
          <a:xfrm>
            <a:off x="8939560" y="3855917"/>
            <a:ext cx="2965500" cy="858162"/>
            <a:chOff x="8659163" y="2678345"/>
            <a:chExt cx="2246954" cy="82510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8A3BF19-C0EC-4EA8-A2FF-0894A7DC7C3B}"/>
                </a:ext>
              </a:extLst>
            </p:cNvPr>
            <p:cNvSpPr txBox="1"/>
            <p:nvPr/>
          </p:nvSpPr>
          <p:spPr>
            <a:xfrm>
              <a:off x="8766659" y="2678345"/>
              <a:ext cx="1918244" cy="325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4.</a:t>
              </a: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ค่ายา</a:t>
              </a:r>
              <a:endParaRPr kumimoji="0" lang="th-TH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0FF6ECC-A663-4899-865A-FFBBE9529568}"/>
                </a:ext>
              </a:extLst>
            </p:cNvPr>
            <p:cNvSpPr txBox="1"/>
            <p:nvPr/>
          </p:nvSpPr>
          <p:spPr>
            <a:xfrm>
              <a:off x="8659163" y="3000385"/>
              <a:ext cx="2246954" cy="503066"/>
            </a:xfrm>
            <a:prstGeom prst="rect">
              <a:avLst/>
            </a:prstGeom>
            <a:solidFill>
              <a:srgbClr val="0070C0"/>
            </a:solidFill>
            <a:ln w="349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ค่ายาที่เป็นการรักษาเฉพาะ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 covid 19 </a:t>
              </a: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จ่ายตามจริงไม่เกิน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7,200 </a:t>
              </a: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บาทต่อราย</a:t>
              </a:r>
              <a:endParaRPr kumimoji="0" lang="th-TH" sz="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E09A90E8-F0F5-4734-8AFC-08D02F535A5F}"/>
              </a:ext>
            </a:extLst>
          </p:cNvPr>
          <p:cNvSpPr txBox="1"/>
          <p:nvPr/>
        </p:nvSpPr>
        <p:spPr>
          <a:xfrm>
            <a:off x="242645" y="5576886"/>
            <a:ext cx="2620600" cy="312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5.</a:t>
            </a: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ค่ารถส่งต่อ</a:t>
            </a:r>
            <a:endParaRPr kumimoji="0" lang="th-TH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F41DF9D-C33C-4692-80B0-D66379A72EB9}"/>
              </a:ext>
            </a:extLst>
          </p:cNvPr>
          <p:cNvSpPr txBox="1"/>
          <p:nvPr/>
        </p:nvSpPr>
        <p:spPr>
          <a:xfrm>
            <a:off x="173354" y="5889177"/>
            <a:ext cx="2749999" cy="523219"/>
          </a:xfrm>
          <a:prstGeom prst="rect">
            <a:avLst/>
          </a:prstGeom>
          <a:solidFill>
            <a:srgbClr val="0070C0"/>
          </a:solidFill>
          <a:ln w="3492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จ่ายตามจริงตามระยะทาง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+</a:t>
            </a:r>
            <a:r>
              <a: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ค่าทำความสะอาด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3,700 </a:t>
            </a:r>
            <a:r>
              <a: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บาท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CF20F28-5982-4871-AA83-C0D53E53A12B}"/>
              </a:ext>
            </a:extLst>
          </p:cNvPr>
          <p:cNvGrpSpPr/>
          <p:nvPr/>
        </p:nvGrpSpPr>
        <p:grpSpPr>
          <a:xfrm>
            <a:off x="5985117" y="5533393"/>
            <a:ext cx="2934092" cy="646986"/>
            <a:chOff x="9189690" y="4843947"/>
            <a:chExt cx="2930877" cy="69552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D2AB610-BCC6-48E4-8769-490578285202}"/>
                </a:ext>
              </a:extLst>
            </p:cNvPr>
            <p:cNvSpPr txBox="1"/>
            <p:nvPr/>
          </p:nvSpPr>
          <p:spPr>
            <a:xfrm>
              <a:off x="9480486" y="5208602"/>
              <a:ext cx="2335474" cy="33086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349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>
              <a:defPPr>
                <a:defRPr lang="th-TH"/>
              </a:defPPr>
              <a:lvl1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40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จ่ายในอัตรา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100 </a:t>
              </a: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บาทต่อครั้ง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41FF71C-8885-48BD-98F5-2E1AAC917C66}"/>
                </a:ext>
              </a:extLst>
            </p:cNvPr>
            <p:cNvSpPr txBox="1"/>
            <p:nvPr/>
          </p:nvSpPr>
          <p:spPr>
            <a:xfrm>
              <a:off x="9189690" y="4843947"/>
              <a:ext cx="2930877" cy="3308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solidFill>
                    <a:srgbClr val="C00000"/>
                  </a:solidFill>
                  <a:ea typeface="Tahoma" panose="020B0604030504040204" pitchFamily="34" charset="0"/>
                </a:rPr>
                <a:t>7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. 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ค่า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 </a:t>
              </a:r>
              <a:r>
                <a:rPr kumimoji="0" lang="en-US" sz="1400" b="1" i="0" u="none" strike="noStrike" kern="1400" cap="none" spc="-3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chest X-ray </a:t>
              </a:r>
              <a:r>
                <a:rPr kumimoji="0" lang="th-TH" sz="1400" b="1" i="0" u="none" strike="noStrike" kern="1400" cap="none" spc="-3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จ่ายเฉพาะ </a:t>
              </a:r>
              <a:r>
                <a:rPr kumimoji="0" lang="en-US" sz="1400" b="1" i="0" u="none" strike="noStrike" kern="1400" cap="none" spc="-3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OP</a:t>
              </a:r>
              <a:endPara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CF370BE7-AF2C-4742-B88A-1ECBABE22DE3}"/>
              </a:ext>
            </a:extLst>
          </p:cNvPr>
          <p:cNvSpPr/>
          <p:nvPr/>
        </p:nvSpPr>
        <p:spPr>
          <a:xfrm>
            <a:off x="89980" y="3801350"/>
            <a:ext cx="11935150" cy="2904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74784C2-9CAA-4BF9-9414-00281A980E21}"/>
              </a:ext>
            </a:extLst>
          </p:cNvPr>
          <p:cNvSpPr txBox="1"/>
          <p:nvPr/>
        </p:nvSpPr>
        <p:spPr>
          <a:xfrm>
            <a:off x="4360716" y="2562532"/>
            <a:ext cx="3161253" cy="33855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จ่ายแบบ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OP/IP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B221302-0000-45EA-BF09-AFC5E41883A5}"/>
              </a:ext>
            </a:extLst>
          </p:cNvPr>
          <p:cNvSpPr txBox="1"/>
          <p:nvPr/>
        </p:nvSpPr>
        <p:spPr>
          <a:xfrm>
            <a:off x="4360716" y="2937546"/>
            <a:ext cx="3161253" cy="738664"/>
          </a:xfrm>
          <a:prstGeom prst="rect">
            <a:avLst/>
          </a:prstGeom>
          <a:solidFill>
            <a:srgbClr val="FFFF6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กรณีให้บริการเป็นประเภท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IP 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จ่ายตาม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DRGs 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และจ่ายเพิ่มเติมตามรายการที่กำหนด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DDE6CF2-7A2C-42DB-BBB8-C4EF95DC7EB7}"/>
              </a:ext>
            </a:extLst>
          </p:cNvPr>
          <p:cNvSpPr txBox="1"/>
          <p:nvPr/>
        </p:nvSpPr>
        <p:spPr>
          <a:xfrm>
            <a:off x="2923353" y="1601232"/>
            <a:ext cx="2905140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AUTHEN CODE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วันแรกของการให้บริการ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จ่ายล่วงหน้า </a:t>
            </a:r>
            <a:r>
              <a:rPr lang="en-US" sz="1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3,000 </a:t>
            </a:r>
            <a:r>
              <a:rPr lang="th-TH" sz="1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บ.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7B8119A-1190-4FCF-AD80-7DC0997038BF}"/>
              </a:ext>
            </a:extLst>
          </p:cNvPr>
          <p:cNvGrpSpPr/>
          <p:nvPr/>
        </p:nvGrpSpPr>
        <p:grpSpPr>
          <a:xfrm>
            <a:off x="8827051" y="5538888"/>
            <a:ext cx="3040433" cy="1034857"/>
            <a:chOff x="9765541" y="2595682"/>
            <a:chExt cx="3378140" cy="66209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1126DA-8A9D-4136-8FAE-B813AB3D3846}"/>
                </a:ext>
              </a:extLst>
            </p:cNvPr>
            <p:cNvSpPr txBox="1"/>
            <p:nvPr/>
          </p:nvSpPr>
          <p:spPr>
            <a:xfrm>
              <a:off x="9765541" y="2595682"/>
              <a:ext cx="3346391" cy="1969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8.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ค่าชุด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PPE 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จ่ายเฉพาะ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CI</a:t>
              </a:r>
              <a:endPara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C874DD2-66FA-4153-8965-1D9FBCD4F065}"/>
                </a:ext>
              </a:extLst>
            </p:cNvPr>
            <p:cNvSpPr txBox="1"/>
            <p:nvPr/>
          </p:nvSpPr>
          <p:spPr>
            <a:xfrm>
              <a:off x="9978554" y="2785185"/>
              <a:ext cx="3165127" cy="472595"/>
            </a:xfrm>
            <a:prstGeom prst="rect">
              <a:avLst/>
            </a:prstGeom>
            <a:solidFill>
              <a:srgbClr val="7030A0"/>
            </a:solidFill>
            <a:ln w="349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ค่าชุด</a:t>
              </a: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PPE </a:t>
              </a:r>
              <a:r>
                <a:rPr kumimoji="0" lang="th-TH" sz="14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หรือค่าอื่นๆเพื่อป้องกันการติดเชื้อ จ่ายตามจริงไม่เกิน</a:t>
              </a: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740 </a:t>
              </a:r>
              <a:r>
                <a:rPr kumimoji="0" lang="th-TH" sz="14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บาทต่อวัน</a:t>
              </a: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 </a:t>
              </a:r>
              <a:endParaRPr kumimoji="0" lang="th-TH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ACBD024-1CF7-4F5F-B127-750957CB6858}"/>
              </a:ext>
            </a:extLst>
          </p:cNvPr>
          <p:cNvGrpSpPr/>
          <p:nvPr/>
        </p:nvGrpSpPr>
        <p:grpSpPr>
          <a:xfrm>
            <a:off x="3027614" y="5591453"/>
            <a:ext cx="2749999" cy="612960"/>
            <a:chOff x="7420682" y="2311480"/>
            <a:chExt cx="2907612" cy="55670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FCE873B-3D70-4162-9FE8-1EB00D505CB7}"/>
                </a:ext>
              </a:extLst>
            </p:cNvPr>
            <p:cNvSpPr txBox="1"/>
            <p:nvPr/>
          </p:nvSpPr>
          <p:spPr>
            <a:xfrm>
              <a:off x="7441572" y="2311480"/>
              <a:ext cx="2718667" cy="2795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>
                  <a:solidFill>
                    <a:srgbClr val="C00000"/>
                  </a:solidFill>
                </a:rPr>
                <a:t>6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rPr>
                <a:t>.</a:t>
              </a:r>
              <a:r>
                <a:rPr kumimoji="0" lang="th-TH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ค่าออกซิเจน</a:t>
              </a:r>
              <a:endPara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719ADFF-1DCC-4651-82B4-5B44DE995A22}"/>
                </a:ext>
              </a:extLst>
            </p:cNvPr>
            <p:cNvSpPr txBox="1"/>
            <p:nvPr/>
          </p:nvSpPr>
          <p:spPr>
            <a:xfrm>
              <a:off x="7420682" y="2588655"/>
              <a:ext cx="2907612" cy="279530"/>
            </a:xfrm>
            <a:prstGeom prst="rect">
              <a:avLst/>
            </a:prstGeom>
            <a:solidFill>
              <a:srgbClr val="0070C0"/>
            </a:solidFill>
            <a:ln w="34925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จ่ายตามจริ</a:t>
              </a:r>
              <a:r>
                <a:rPr lang="th-TH" sz="1400" kern="0" dirty="0">
                  <a:solidFill>
                    <a:prstClr val="white"/>
                  </a:solidFill>
                  <a:ea typeface="Tahoma" panose="020B0604030504040204" pitchFamily="34" charset="0"/>
                </a:rPr>
                <a:t>งไม่เกิน</a:t>
              </a:r>
              <a:r>
                <a:rPr lang="en-US" sz="1400" kern="0" dirty="0">
                  <a:solidFill>
                    <a:prstClr val="white"/>
                  </a:solidFill>
                  <a:ea typeface="Tahoma" panose="020B0604030504040204" pitchFamily="34" charset="0"/>
                </a:rPr>
                <a:t> 45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0 </a:t>
              </a:r>
              <a:r>
                <a:rPr kumimoji="0" lang="th-TH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Tahoma" panose="020B0604030504040204" pitchFamily="34" charset="0"/>
                  <a:cs typeface="Tahoma" pitchFamily="34" charset="0"/>
                </a:rPr>
                <a:t>บาทต่อวัน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A62E9B45-9C40-4616-9C8D-75F7EC794A9C}"/>
              </a:ext>
            </a:extLst>
          </p:cNvPr>
          <p:cNvSpPr txBox="1"/>
          <p:nvPr/>
        </p:nvSpPr>
        <p:spPr>
          <a:xfrm>
            <a:off x="6226626" y="736977"/>
            <a:ext cx="2451864" cy="338554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Isolation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2A21672-3676-4892-8300-FF7550292872}"/>
              </a:ext>
            </a:extLst>
          </p:cNvPr>
          <p:cNvSpPr txBox="1"/>
          <p:nvPr/>
        </p:nvSpPr>
        <p:spPr>
          <a:xfrm>
            <a:off x="6226626" y="1136874"/>
            <a:ext cx="2451864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th-TH"/>
            </a:defPPr>
            <a:lvl1pPr>
              <a:defRPr sz="2000" b="1">
                <a:solidFill>
                  <a:srgbClr val="C00000"/>
                </a:solidFill>
                <a:ea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ผ่านความเห็นชอบจาก คคก.โรคติดต่อจังหวัด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A215104-856B-4711-B9F6-0C51A3F91528}"/>
              </a:ext>
            </a:extLst>
          </p:cNvPr>
          <p:cNvSpPr txBox="1"/>
          <p:nvPr/>
        </p:nvSpPr>
        <p:spPr>
          <a:xfrm>
            <a:off x="2972086" y="744874"/>
            <a:ext cx="2648253" cy="338554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ea typeface="Tahoma" panose="020B0604030504040204" pitchFamily="34" charset="0"/>
              </a:rPr>
              <a:t>Home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Isolation </a:t>
            </a:r>
          </a:p>
        </p:txBody>
      </p:sp>
      <p:sp>
        <p:nvSpPr>
          <p:cNvPr id="99" name="Arrow: Right 98">
            <a:extLst>
              <a:ext uri="{FF2B5EF4-FFF2-40B4-BE49-F238E27FC236}">
                <a16:creationId xmlns:a16="http://schemas.microsoft.com/office/drawing/2014/main" id="{02A53D91-7269-4F1A-AAB7-8C7E12F96A17}"/>
              </a:ext>
            </a:extLst>
          </p:cNvPr>
          <p:cNvSpPr/>
          <p:nvPr/>
        </p:nvSpPr>
        <p:spPr>
          <a:xfrm rot="5400000">
            <a:off x="5301443" y="1670646"/>
            <a:ext cx="1236556" cy="46147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E52ADB8-ABC3-4590-AA47-BCE39BE41FD4}"/>
              </a:ext>
            </a:extLst>
          </p:cNvPr>
          <p:cNvSpPr txBox="1"/>
          <p:nvPr/>
        </p:nvSpPr>
        <p:spPr>
          <a:xfrm>
            <a:off x="2957573" y="1135908"/>
            <a:ext cx="2648253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th-TH"/>
            </a:defPPr>
            <a:lvl1pPr>
              <a:defRPr sz="2000" b="1">
                <a:solidFill>
                  <a:srgbClr val="C00000"/>
                </a:solidFill>
                <a:ea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หน่วยบริการดำเนินการได้เลย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CDDA81-1EB2-43C9-B47D-6770785A1544}"/>
              </a:ext>
            </a:extLst>
          </p:cNvPr>
          <p:cNvSpPr txBox="1"/>
          <p:nvPr/>
        </p:nvSpPr>
        <p:spPr>
          <a:xfrm>
            <a:off x="8108923" y="1900340"/>
            <a:ext cx="3722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u="sng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จ่ายให้หน่วยบริการเท่านั้น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D7DD77-BCE4-4AB7-B6C8-74DA46709258}"/>
              </a:ext>
            </a:extLst>
          </p:cNvPr>
          <p:cNvSpPr/>
          <p:nvPr/>
        </p:nvSpPr>
        <p:spPr>
          <a:xfrm>
            <a:off x="8928053" y="5447713"/>
            <a:ext cx="3030145" cy="1108254"/>
          </a:xfrm>
          <a:prstGeom prst="rect">
            <a:avLst/>
          </a:prstGeom>
          <a:solidFill>
            <a:schemeClr val="accent1">
              <a:alpha val="0"/>
            </a:schemeClr>
          </a:solidFill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339C1-A349-4F75-B7F1-AA8B99368A32}"/>
              </a:ext>
            </a:extLst>
          </p:cNvPr>
          <p:cNvSpPr txBox="1"/>
          <p:nvPr/>
        </p:nvSpPr>
        <p:spPr>
          <a:xfrm>
            <a:off x="2924258" y="4941819"/>
            <a:ext cx="2743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ย.</a:t>
            </a:r>
            <a:r>
              <a:rPr lang="en-US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 </a:t>
            </a:r>
            <a:r>
              <a:rPr lang="th-TH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เพิ่มรายการ</a:t>
            </a:r>
          </a:p>
          <a:p>
            <a:pPr algn="ctr"/>
            <a:r>
              <a:rPr lang="th-TH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ไม่รวมค่าอาหารเหมาจ่าย </a:t>
            </a:r>
            <a:r>
              <a:rPr lang="en-US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600 </a:t>
            </a:r>
            <a:r>
              <a:rPr lang="th-TH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บาทต่อวัน</a:t>
            </a:r>
            <a:endParaRPr lang="en-US" sz="11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39A5897-B8EC-4D13-8E96-46B32FEF8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2775" y="-25704"/>
            <a:ext cx="1419225" cy="7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482422-1F2E-40D6-91E6-14B913B894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623" y="2465839"/>
            <a:ext cx="3952589" cy="627085"/>
          </a:xfrm>
          <a:prstGeom prst="rect">
            <a:avLst/>
          </a:prstGeom>
        </p:spPr>
      </p:pic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794CA3FB-1A07-4118-9B1E-91B7732FFDB5}"/>
              </a:ext>
            </a:extLst>
          </p:cNvPr>
          <p:cNvSpPr/>
          <p:nvPr/>
        </p:nvSpPr>
        <p:spPr>
          <a:xfrm>
            <a:off x="2831702" y="3729728"/>
            <a:ext cx="2928173" cy="1861725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Star: 6 Points 41">
            <a:extLst>
              <a:ext uri="{FF2B5EF4-FFF2-40B4-BE49-F238E27FC236}">
                <a16:creationId xmlns:a16="http://schemas.microsoft.com/office/drawing/2014/main" id="{D4B26001-1E6B-4FE0-A635-8F93DE4B5282}"/>
              </a:ext>
            </a:extLst>
          </p:cNvPr>
          <p:cNvSpPr/>
          <p:nvPr/>
        </p:nvSpPr>
        <p:spPr>
          <a:xfrm>
            <a:off x="2262069" y="3575794"/>
            <a:ext cx="983012" cy="820918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ปรับ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210531-0DC7-4A23-886D-8631E6EA5BC0}"/>
              </a:ext>
            </a:extLst>
          </p:cNvPr>
          <p:cNvSpPr txBox="1"/>
          <p:nvPr/>
        </p:nvSpPr>
        <p:spPr>
          <a:xfrm>
            <a:off x="242645" y="956964"/>
            <a:ext cx="1184223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สิทธิ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UC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380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64989-E077-4FE1-A159-DE86929FCABD}"/>
              </a:ext>
            </a:extLst>
          </p:cNvPr>
          <p:cNvSpPr txBox="1"/>
          <p:nvPr/>
        </p:nvSpPr>
        <p:spPr>
          <a:xfrm>
            <a:off x="0" y="68081"/>
            <a:ext cx="12192000" cy="707886"/>
          </a:xfrm>
          <a:prstGeom prst="rect">
            <a:avLst/>
          </a:prstGeom>
          <a:solidFill>
            <a:srgbClr val="355EA9"/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  สรุปการ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Authen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COVID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HI CI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029B29-6086-4612-8282-878FB6C40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229" y="68081"/>
            <a:ext cx="1419225" cy="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FC4D17-1476-4A6F-BB42-536C93ABA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1" y="818697"/>
            <a:ext cx="5276850" cy="3538991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6AB8608-866D-4392-B4DE-93BEBB5A46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881092"/>
              </p:ext>
            </p:extLst>
          </p:nvPr>
        </p:nvGraphicFramePr>
        <p:xfrm>
          <a:off x="415636" y="4357687"/>
          <a:ext cx="8633113" cy="293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428937-E39F-4241-8624-57C14C513C1D}"/>
              </a:ext>
            </a:extLst>
          </p:cNvPr>
          <p:cNvSpPr txBox="1"/>
          <p:nvPr/>
        </p:nvSpPr>
        <p:spPr>
          <a:xfrm>
            <a:off x="9048749" y="5528013"/>
            <a:ext cx="3018560" cy="830997"/>
          </a:xfrm>
          <a:prstGeom prst="rect">
            <a:avLst/>
          </a:prstGeom>
          <a:solidFill>
            <a:srgbClr val="F4AD7C"/>
          </a:solidFill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ที่มา: ข้อมูลการจ่ายชดเชย จาก สำนักบริหารกองทุน สปสช. ข้อมูลจ่าย กรกฎาคม 2564 – </a:t>
            </a:r>
            <a:endParaRPr lang="en-US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15</a:t>
            </a:r>
            <a:r>
              <a:rPr lang="th-TH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กันยายน 2564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BD81CA-9A92-492C-BEE5-32B3A7DD2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13474"/>
              </p:ext>
            </p:extLst>
          </p:nvPr>
        </p:nvGraphicFramePr>
        <p:xfrm>
          <a:off x="6205840" y="976320"/>
          <a:ext cx="5451259" cy="374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9992">
                  <a:extLst>
                    <a:ext uri="{9D8B030D-6E8A-4147-A177-3AD203B41FA5}">
                      <a16:colId xmlns:a16="http://schemas.microsoft.com/office/drawing/2014/main" val="343434640"/>
                    </a:ext>
                  </a:extLst>
                </a:gridCol>
                <a:gridCol w="1511389">
                  <a:extLst>
                    <a:ext uri="{9D8B030D-6E8A-4147-A177-3AD203B41FA5}">
                      <a16:colId xmlns:a16="http://schemas.microsoft.com/office/drawing/2014/main" val="2473976105"/>
                    </a:ext>
                  </a:extLst>
                </a:gridCol>
                <a:gridCol w="1206699">
                  <a:extLst>
                    <a:ext uri="{9D8B030D-6E8A-4147-A177-3AD203B41FA5}">
                      <a16:colId xmlns:a16="http://schemas.microsoft.com/office/drawing/2014/main" val="552434753"/>
                    </a:ext>
                  </a:extLst>
                </a:gridCol>
                <a:gridCol w="1113179">
                  <a:extLst>
                    <a:ext uri="{9D8B030D-6E8A-4147-A177-3AD203B41FA5}">
                      <a16:colId xmlns:a16="http://schemas.microsoft.com/office/drawing/2014/main" val="1896811031"/>
                    </a:ext>
                  </a:extLst>
                </a:gridCol>
              </a:tblGrid>
              <a:tr h="374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จังหวัด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ทั้งหมด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เหมาจ่าย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ร้อยละ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83755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ราชบุรี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8,218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3045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37.05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189844055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กาญจนบุรี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3,327</a:t>
                      </a:r>
                      <a:endParaRPr lang="th-TH" sz="23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1063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31.95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56629198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สุพรรณบุรี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3,153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927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29.40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490167689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นครปฐม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8,563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3485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40.70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305187676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สมุทรสาคร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12,619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3209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25.43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46654471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สมุทรสงคราม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1,353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194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14.34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2901915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เพชรบุรี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148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55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37.16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459205115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300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ประจวบคีรีขันธ์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40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40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100.00</a:t>
                      </a:r>
                      <a:endParaRPr lang="th-TH" sz="23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842505241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รวม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37,421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12,018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3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32.12</a:t>
                      </a:r>
                      <a:endParaRPr lang="th-TH" sz="23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065" marR="9065" marT="906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92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43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22B706-ABDE-4D3A-ABAF-1A931C42F83A}"/>
              </a:ext>
            </a:extLst>
          </p:cNvPr>
          <p:cNvSpPr txBox="1"/>
          <p:nvPr/>
        </p:nvSpPr>
        <p:spPr>
          <a:xfrm>
            <a:off x="0" y="643467"/>
            <a:ext cx="12192000" cy="744836"/>
          </a:xfrm>
          <a:prstGeom prst="rect">
            <a:avLst/>
          </a:prstGeom>
          <a:solidFill>
            <a:srgbClr val="355EA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สรุปการจ่ายชดเชยค่าบริการ COVID กรณี HI CI</a:t>
            </a:r>
            <a:endParaRPr lang="en-US" sz="4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</p:txBody>
      </p:sp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B029B29-6086-4612-8282-878FB6C40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5" y="643467"/>
            <a:ext cx="1419225" cy="704850"/>
          </a:xfrm>
          <a:prstGeom prst="rect">
            <a:avLst/>
          </a:prstGeom>
        </p:spPr>
      </p:pic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98D6B692-BF08-4F45-AF86-F37D22BDEC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31" y="1530412"/>
            <a:ext cx="2528054" cy="48032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BB07B7-EEC4-4916-B594-ED16A704A866}"/>
              </a:ext>
            </a:extLst>
          </p:cNvPr>
          <p:cNvSpPr txBox="1"/>
          <p:nvPr/>
        </p:nvSpPr>
        <p:spPr>
          <a:xfrm>
            <a:off x="923514" y="6460314"/>
            <a:ext cx="11062456" cy="369332"/>
          </a:xfrm>
          <a:prstGeom prst="rect">
            <a:avLst/>
          </a:prstGeom>
          <a:solidFill>
            <a:srgbClr val="F4AD7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ที่มา</a:t>
            </a:r>
            <a:r>
              <a:rPr lang="en-US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ข้อมูลการจ่ายชดเชย จาก สำนักบริหารกองทุน สปสช. ข้อมูลจ่าย </a:t>
            </a:r>
            <a:r>
              <a:rPr lang="en-US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กรกฎาคม </a:t>
            </a:r>
            <a:r>
              <a:rPr lang="en-US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2564 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en-US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15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กันยายน 2564 </a:t>
            </a:r>
            <a:endParaRPr lang="en-US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9B73D2-3E43-4A8A-84FB-CE15CF569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24809"/>
              </p:ext>
            </p:extLst>
          </p:nvPr>
        </p:nvGraphicFramePr>
        <p:xfrm>
          <a:off x="3263462" y="1646958"/>
          <a:ext cx="8508607" cy="4559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302">
                  <a:extLst>
                    <a:ext uri="{9D8B030D-6E8A-4147-A177-3AD203B41FA5}">
                      <a16:colId xmlns:a16="http://schemas.microsoft.com/office/drawing/2014/main" val="261976106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55782524"/>
                    </a:ext>
                  </a:extLst>
                </a:gridCol>
                <a:gridCol w="1759527">
                  <a:extLst>
                    <a:ext uri="{9D8B030D-6E8A-4147-A177-3AD203B41FA5}">
                      <a16:colId xmlns:a16="http://schemas.microsoft.com/office/drawing/2014/main" val="3094087103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1044977579"/>
                    </a:ext>
                  </a:extLst>
                </a:gridCol>
                <a:gridCol w="1672105">
                  <a:extLst>
                    <a:ext uri="{9D8B030D-6E8A-4147-A177-3AD203B41FA5}">
                      <a16:colId xmlns:a16="http://schemas.microsoft.com/office/drawing/2014/main" val="970981578"/>
                    </a:ext>
                  </a:extLst>
                </a:gridCol>
              </a:tblGrid>
              <a:tr h="3799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จังหวัด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ชดเชย</a:t>
                      </a:r>
                      <a:endParaRPr lang="th-TH" sz="2400" b="1" i="0" u="none" strike="noStrike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ค่ารักษา</a:t>
                      </a:r>
                      <a:endParaRPr lang="th-TH" sz="2400" b="1" i="0" u="none" strike="noStrike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ชดเชยรวม</a:t>
                      </a:r>
                      <a:endParaRPr lang="th-TH" sz="2400" b="1" i="0" u="none" strike="noStrike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983849"/>
                  </a:ext>
                </a:extLst>
              </a:tr>
              <a:tr h="75988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เหมาจ่าย </a:t>
                      </a:r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HI CI (3,000 </a:t>
                      </a:r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บาท)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HI_CI(</a:t>
                      </a:r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บาท)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97384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ราชบุรี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3,045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9,135,000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1,024,288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10,159,288.00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5893675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กาญจนบุรี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1,063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3,189,000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61</a:t>
                      </a:r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th-TH" sz="24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3,250,300.00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6304938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สุพรรณบุรี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927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2,781,000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21,100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2,802,100.00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6885438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นครปฐม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3,485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10,455,000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10,455,000.00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4693325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สมุทรสาคร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3,209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9,627,000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21,500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9,648,500.00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926454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สมุทรสงคราม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194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582,000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582,000.00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6523688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เพชรบุรี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55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165,000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165,000.00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0886795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ประจวบคีรีขันธ์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120,000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120,000.00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4050359"/>
                  </a:ext>
                </a:extLst>
              </a:tr>
              <a:tr h="37994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12,018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36,054,000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1,128,188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400" b="1" u="none" strike="noStrike" dirty="0">
                          <a:solidFill>
                            <a:schemeClr val="bg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37,182,188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05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FB950-58B9-4CA1-8A64-BCAEEAF0E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721"/>
            <a:ext cx="12192000" cy="720905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ปัญหาและอุปสรรคที่พบ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4117F6-7B99-4460-910F-BE76DB8A40BF}"/>
              </a:ext>
            </a:extLst>
          </p:cNvPr>
          <p:cNvSpPr txBox="1"/>
          <p:nvPr/>
        </p:nvSpPr>
        <p:spPr>
          <a:xfrm>
            <a:off x="238540" y="1325218"/>
            <a:ext cx="11311936" cy="408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ข้อมูลบางส่วนยังไม่ได้บันทึกเข้าระบบ </a:t>
            </a:r>
            <a:r>
              <a:rPr lang="en-US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HI CI 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เนื่องจาก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ช่วง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สถานการณ์แพร่ระบาดสูง (ช่วงเดือนกรกฎาคม) เจ้าหน้าที่ภาระงานมาก จึงมีข้อมูลบางส่วนที่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ยังไม่ได้บันทึกข้อมูล </a:t>
            </a:r>
            <a:endParaRPr lang="en-US" sz="3200" b="1" dirty="0">
              <a:solidFill>
                <a:srgbClr val="00206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lang="en-US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ปัญหาการระบุตัวตน (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Authentication Code)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จากความเข้าใจ 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ขั้นตอน</a:t>
            </a:r>
            <a:r>
              <a:rPr lang="en-US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รวมถึงข้อจำกัดของอุปกรณ์ การบันทึกหมายเลขโทรศัพท์คลาดเคลื่อน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หน่วยบริการ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เกรงความซ้ำซ้อนเรื่องการเบิกจ่ายค่าอาหารกับ อปท</a:t>
            </a:r>
            <a:r>
              <a:rPr lang="en-US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สำหรับบริการก่อน </a:t>
            </a:r>
            <a:r>
              <a:rPr lang="th-TH" sz="32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วันที่ </a:t>
            </a:r>
            <a:r>
              <a:rPr lang="en-US" sz="32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1</a:t>
            </a:r>
            <a:r>
              <a:rPr lang="th-TH" sz="32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ก</a:t>
            </a:r>
            <a:r>
              <a:rPr lang="en-US" sz="32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th-TH" sz="32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</a:t>
            </a:r>
            <a:r>
              <a:rPr lang="en-US" sz="32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en-US" sz="3200" b="1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2564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จึงยังมีผู้ป่วยในช่วงเวลาดังกล่าวที่ยังไม่บันทึกเข้าในระบบการเบิกจ่าย </a:t>
            </a:r>
            <a:r>
              <a:rPr lang="en-US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HI CI </a:t>
            </a:r>
            <a:r>
              <a:rPr lang="th-TH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สิทธิ </a:t>
            </a:r>
            <a:r>
              <a:rPr lang="en-US" sz="3200" b="1" dirty="0">
                <a:solidFill>
                  <a:srgbClr val="00206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UC  </a:t>
            </a:r>
          </a:p>
        </p:txBody>
      </p:sp>
    </p:spTree>
    <p:extLst>
      <p:ext uri="{BB962C8B-B14F-4D97-AF65-F5344CB8AC3E}">
        <p14:creationId xmlns:p14="http://schemas.microsoft.com/office/powerpoint/2010/main" val="297690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A343CAC-4875-4CCE-9C6F-27DF471C6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682" y="139907"/>
            <a:ext cx="11820317" cy="950912"/>
          </a:xfrm>
          <a:solidFill>
            <a:srgbClr val="CCFFFF"/>
          </a:solidFill>
          <a:ln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นำเสนอต่อ อปสข.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CCD00-5985-4940-A081-7D4AF0AC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2" y="1343818"/>
            <a:ext cx="11528769" cy="41703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34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เพื่อทราบและรับข้อเสนอแนะจาก อปสข</a:t>
            </a: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34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3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มติ อปสข. 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……………………………………………………………………………………………………………………………………..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…………………………………………………………………………………………………………………………………….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640</Words>
  <Application>Microsoft Office PowerPoint</Application>
  <PresentationFormat>Widescreen</PresentationFormat>
  <Paragraphs>157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TH Sarabun New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ปัญหาและอุปสรรคที่พบ</vt:lpstr>
      <vt:lpstr>นำเสนอต่อ อปสข.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nhso 123</dc:creator>
  <cp:lastModifiedBy>chattika maeprasart</cp:lastModifiedBy>
  <cp:revision>23</cp:revision>
  <cp:lastPrinted>2021-09-19T17:24:40Z</cp:lastPrinted>
  <dcterms:created xsi:type="dcterms:W3CDTF">2021-09-15T09:30:22Z</dcterms:created>
  <dcterms:modified xsi:type="dcterms:W3CDTF">2021-09-19T17:25:09Z</dcterms:modified>
</cp:coreProperties>
</file>